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rawings/drawing3.xml" ContentType="application/vnd.openxmlformats-officedocument.drawingml.chartshap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rawings/drawing1.xml" ContentType="application/vnd.openxmlformats-officedocument.drawingml.chartshapes+xml"/>
  <Override PartName="/ppt/drawings/drawing2.xml" ContentType="application/vnd.openxmlformats-officedocument.drawingml.chartshap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charts/chart3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90" y="-1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Book1" TargetMode="Externa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oleObject" Target="Book1" TargetMode="External"/></Relationships>
</file>

<file path=ppt/charts/_rels/chart3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3.xml"/><Relationship Id="rId1" Type="http://schemas.openxmlformats.org/officeDocument/2006/relationships/oleObject" Target="Book1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pieChart>
        <c:varyColors val="1"/>
        <c:ser>
          <c:idx val="0"/>
          <c:order val="0"/>
          <c:dLbls>
            <c:dLbl>
              <c:idx val="0"/>
              <c:layout>
                <c:manualLayout>
                  <c:x val="-0.17096186506098512"/>
                  <c:y val="2.2110293278557576E-2"/>
                </c:manualLayout>
              </c:layout>
              <c:tx>
                <c:rich>
                  <a:bodyPr/>
                  <a:lstStyle/>
                  <a:p>
                    <a:r>
                      <a:rPr lang="en-US" sz="2000" dirty="0"/>
                      <a:t>Fixed </a:t>
                    </a:r>
                    <a:r>
                      <a:rPr lang="en-US" sz="2000" baseline="0" dirty="0"/>
                      <a:t> </a:t>
                    </a:r>
                    <a:r>
                      <a:rPr lang="en-US" sz="2000" dirty="0"/>
                      <a:t>Expenses $2,555</a:t>
                    </a:r>
                  </a:p>
                </c:rich>
              </c:tx>
              <c:showVal val="1"/>
            </c:dLbl>
            <c:dLbl>
              <c:idx val="1"/>
              <c:layout>
                <c:manualLayout>
                  <c:x val="0.17326295610107562"/>
                  <c:y val="1.5334360378865623E-2"/>
                </c:manualLayout>
              </c:layout>
              <c:tx>
                <c:rich>
                  <a:bodyPr/>
                  <a:lstStyle/>
                  <a:p>
                    <a:r>
                      <a:rPr lang="en-US" sz="2000" dirty="0"/>
                      <a:t>Variable Expenses  </a:t>
                    </a:r>
                  </a:p>
                  <a:p>
                    <a:r>
                      <a:rPr lang="en-US" sz="2000" dirty="0"/>
                      <a:t>$2,645</a:t>
                    </a:r>
                  </a:p>
                </c:rich>
              </c:tx>
              <c:showVal val="1"/>
            </c:dLbl>
            <c:showVal val="1"/>
            <c:showLeaderLines val="1"/>
          </c:dLbls>
          <c:val>
            <c:numRef>
              <c:f>Sheet1!$A$3:$B$3</c:f>
              <c:numCache>
                <c:formatCode>General</c:formatCode>
                <c:ptCount val="2"/>
                <c:pt idx="0">
                  <c:v>2555</c:v>
                </c:pt>
                <c:pt idx="1">
                  <c:v>2645</c:v>
                </c:pt>
              </c:numCache>
            </c:numRef>
          </c:val>
        </c:ser>
        <c:firstSliceAng val="0"/>
      </c:pieChart>
    </c:plotArea>
    <c:plotVisOnly val="1"/>
  </c:chart>
  <c:externalData r:id="rId1"/>
  <c:userShapes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plotArea>
      <c:layout/>
      <c:pieChart>
        <c:varyColors val="1"/>
        <c:ser>
          <c:idx val="0"/>
          <c:order val="0"/>
          <c:dLbls>
            <c:dLbl>
              <c:idx val="0"/>
              <c:layout>
                <c:manualLayout>
                  <c:x val="-0.17965098816383379"/>
                  <c:y val="-0.11104117292389248"/>
                </c:manualLayout>
              </c:layout>
              <c:tx>
                <c:rich>
                  <a:bodyPr/>
                  <a:lstStyle/>
                  <a:p>
                    <a:r>
                      <a:rPr lang="en-US" sz="2000" dirty="0"/>
                      <a:t>Fixed Expenses</a:t>
                    </a:r>
                  </a:p>
                  <a:p>
                    <a:r>
                      <a:rPr lang="en-US" sz="2000" dirty="0"/>
                      <a:t>$2,789</a:t>
                    </a:r>
                  </a:p>
                  <a:p>
                    <a:endParaRPr lang="en-US" dirty="0"/>
                  </a:p>
                </c:rich>
              </c:tx>
              <c:showVal val="1"/>
            </c:dLbl>
            <c:dLbl>
              <c:idx val="1"/>
              <c:layout>
                <c:manualLayout>
                  <c:x val="0.19673218092561651"/>
                  <c:y val="2.3126563311504176E-3"/>
                </c:manualLayout>
              </c:layout>
              <c:tx>
                <c:rich>
                  <a:bodyPr/>
                  <a:lstStyle/>
                  <a:p>
                    <a:r>
                      <a:rPr lang="en-US" sz="2000" dirty="0"/>
                      <a:t>Variable Expenses</a:t>
                    </a:r>
                  </a:p>
                  <a:p>
                    <a:r>
                      <a:rPr lang="en-US" sz="2000" dirty="0"/>
                      <a:t> $2,420</a:t>
                    </a:r>
                  </a:p>
                </c:rich>
              </c:tx>
              <c:showVal val="1"/>
            </c:dLbl>
            <c:showVal val="1"/>
            <c:showLeaderLines val="1"/>
          </c:dLbls>
          <c:val>
            <c:numRef>
              <c:f>Sheet1!$A$21:$B$21</c:f>
              <c:numCache>
                <c:formatCode>General</c:formatCode>
                <c:ptCount val="2"/>
                <c:pt idx="0">
                  <c:v>2789</c:v>
                </c:pt>
                <c:pt idx="1">
                  <c:v>2420</c:v>
                </c:pt>
              </c:numCache>
            </c:numRef>
          </c:val>
        </c:ser>
        <c:firstSliceAng val="0"/>
      </c:pieChart>
    </c:plotArea>
    <c:plotVisOnly val="1"/>
  </c:chart>
  <c:externalData r:id="rId1"/>
  <c:userShapes r:id="rId2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plotArea>
      <c:layout/>
      <c:pieChart>
        <c:varyColors val="1"/>
        <c:ser>
          <c:idx val="0"/>
          <c:order val="0"/>
          <c:dLbls>
            <c:dLbl>
              <c:idx val="0"/>
              <c:layout>
                <c:manualLayout>
                  <c:x val="-0.21079879166047644"/>
                  <c:y val="-0.11683048993875765"/>
                </c:manualLayout>
              </c:layout>
              <c:tx>
                <c:rich>
                  <a:bodyPr/>
                  <a:lstStyle/>
                  <a:p>
                    <a:r>
                      <a:rPr lang="en-US" sz="2000" dirty="0" smtClean="0"/>
                      <a:t>Fixed Expenses</a:t>
                    </a:r>
                  </a:p>
                  <a:p>
                    <a:r>
                      <a:rPr lang="en-US" sz="2000" dirty="0" smtClean="0"/>
                      <a:t>$2,889</a:t>
                    </a:r>
                    <a:endParaRPr lang="en-US" sz="2000" dirty="0"/>
                  </a:p>
                </c:rich>
              </c:tx>
              <c:showVal val="1"/>
            </c:dLbl>
            <c:dLbl>
              <c:idx val="1"/>
              <c:layout>
                <c:manualLayout>
                  <c:x val="0.18969184866042693"/>
                  <c:y val="1.3186351706036747E-2"/>
                </c:manualLayout>
              </c:layout>
              <c:tx>
                <c:rich>
                  <a:bodyPr/>
                  <a:lstStyle/>
                  <a:p>
                    <a:r>
                      <a:rPr lang="en-US" sz="2000" dirty="0" smtClean="0"/>
                      <a:t>Variable Expenses</a:t>
                    </a:r>
                  </a:p>
                  <a:p>
                    <a:r>
                      <a:rPr lang="en-US" sz="2000" dirty="0" smtClean="0"/>
                      <a:t>$2,320</a:t>
                    </a:r>
                    <a:endParaRPr lang="en-US" sz="2000" dirty="0"/>
                  </a:p>
                </c:rich>
              </c:tx>
              <c:showVal val="1"/>
            </c:dLbl>
            <c:showVal val="1"/>
            <c:showLeaderLines val="1"/>
          </c:dLbls>
          <c:val>
            <c:numRef>
              <c:f>Sheet1!$A$30:$B$30</c:f>
              <c:numCache>
                <c:formatCode>General</c:formatCode>
                <c:ptCount val="2"/>
                <c:pt idx="0">
                  <c:v>2889</c:v>
                </c:pt>
                <c:pt idx="1">
                  <c:v>2320</c:v>
                </c:pt>
              </c:numCache>
            </c:numRef>
          </c:val>
        </c:ser>
        <c:firstSliceAng val="0"/>
      </c:pieChart>
    </c:plotArea>
    <c:plotVisOnly val="1"/>
  </c:chart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0.04902</cdr:x>
      <cdr:y>0.15217</cdr:y>
    </cdr:from>
    <cdr:to>
      <cdr:x>0.30392</cdr:x>
      <cdr:y>0.82609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381000" y="533400"/>
          <a:ext cx="1981200" cy="23622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endParaRPr lang="en-US" sz="1100" dirty="0"/>
        </a:p>
      </cdr:txBody>
    </cdr:sp>
  </cdr:relSizeAnchor>
  <cdr:relSizeAnchor xmlns:cdr="http://schemas.openxmlformats.org/drawingml/2006/chartDrawing">
    <cdr:from>
      <cdr:x>0.03922</cdr:x>
      <cdr:y>0.15217</cdr:y>
    </cdr:from>
    <cdr:to>
      <cdr:x>0.27451</cdr:x>
      <cdr:y>0.91304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304800" y="533400"/>
          <a:ext cx="1828800" cy="26670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en-US" sz="2400" dirty="0" smtClean="0"/>
            <a:t>John and Marsha have a combined income of $5,200</a:t>
          </a:r>
          <a:endParaRPr lang="en-US" sz="2400" dirty="0"/>
        </a:p>
      </cdr:txBody>
    </cdr:sp>
  </cdr:relSizeAnchor>
  <cdr:relSizeAnchor xmlns:cdr="http://schemas.openxmlformats.org/drawingml/2006/chartDrawing">
    <cdr:from>
      <cdr:x>0.68627</cdr:x>
      <cdr:y>0</cdr:y>
    </cdr:from>
    <cdr:to>
      <cdr:x>0.9902</cdr:x>
      <cdr:y>1</cdr:y>
    </cdr:to>
    <cdr:sp macro="" textlink="">
      <cdr:nvSpPr>
        <cdr:cNvPr id="4" name="TextBox 3"/>
        <cdr:cNvSpPr txBox="1"/>
      </cdr:nvSpPr>
      <cdr:spPr>
        <a:xfrm xmlns:a="http://schemas.openxmlformats.org/drawingml/2006/main">
          <a:off x="5334000" y="0"/>
          <a:ext cx="2362200" cy="35052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pPr algn="ctr"/>
          <a:r>
            <a:rPr lang="en-US" sz="1800" dirty="0" smtClean="0"/>
            <a:t> </a:t>
          </a:r>
          <a:r>
            <a:rPr lang="en-US" sz="1800" b="1" dirty="0" smtClean="0"/>
            <a:t>PROBLEM</a:t>
          </a:r>
        </a:p>
        <a:p xmlns:a="http://schemas.openxmlformats.org/drawingml/2006/main">
          <a:pPr>
            <a:buFont typeface="Arial" pitchFamily="34" charset="0"/>
            <a:buChar char="•"/>
          </a:pPr>
          <a:r>
            <a:rPr lang="en-US" sz="1800" dirty="0" smtClean="0"/>
            <a:t>They want to increase their savings from $175 to $400 (+$225) to buy a second car</a:t>
          </a:r>
        </a:p>
        <a:p xmlns:a="http://schemas.openxmlformats.org/drawingml/2006/main">
          <a:pPr>
            <a:buFont typeface="Arial" pitchFamily="34" charset="0"/>
            <a:buChar char="•"/>
          </a:pPr>
          <a:r>
            <a:rPr lang="en-US" sz="1800" dirty="0" smtClean="0"/>
            <a:t> Savings is a fixed expense</a:t>
          </a:r>
        </a:p>
        <a:p xmlns:a="http://schemas.openxmlformats.org/drawingml/2006/main">
          <a:pPr>
            <a:buFont typeface="Arial" pitchFamily="34" charset="0"/>
            <a:buChar char="•"/>
          </a:pPr>
          <a:r>
            <a:rPr lang="en-US" sz="1800" dirty="0" smtClean="0"/>
            <a:t> They must reduce their variable expenses by $225</a:t>
          </a:r>
          <a:endParaRPr lang="en-US" sz="1800" dirty="0"/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0.013</cdr:x>
      <cdr:y>0.10993</cdr:y>
    </cdr:from>
    <cdr:to>
      <cdr:x>0.2644</cdr:x>
      <cdr:y>1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106362" y="460375"/>
          <a:ext cx="2057400" cy="372745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en-US" sz="2000" dirty="0" smtClean="0"/>
            <a:t>John and Marsha have created their new budget by reducing their variable expenses and have been able to buy a second car</a:t>
          </a:r>
          <a:endParaRPr lang="en-US" sz="2000" dirty="0"/>
        </a:p>
      </cdr:txBody>
    </cdr:sp>
  </cdr:relSizeAnchor>
  <cdr:relSizeAnchor xmlns:cdr="http://schemas.openxmlformats.org/drawingml/2006/chartDrawing">
    <cdr:from>
      <cdr:x>0.72066</cdr:x>
      <cdr:y>0.05534</cdr:y>
    </cdr:from>
    <cdr:to>
      <cdr:x>0.99069</cdr:x>
      <cdr:y>0.96513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5897562" y="231775"/>
          <a:ext cx="2209800" cy="38100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endParaRPr lang="en-US" sz="1100" dirty="0"/>
        </a:p>
      </cdr:txBody>
    </cdr:sp>
  </cdr:relSizeAnchor>
  <cdr:relSizeAnchor xmlns:cdr="http://schemas.openxmlformats.org/drawingml/2006/chartDrawing">
    <cdr:from>
      <cdr:x>0.72066</cdr:x>
      <cdr:y>0.00076</cdr:y>
    </cdr:from>
    <cdr:to>
      <cdr:x>0.99069</cdr:x>
      <cdr:y>1</cdr:y>
    </cdr:to>
    <cdr:sp macro="" textlink="">
      <cdr:nvSpPr>
        <cdr:cNvPr id="4" name="TextBox 3"/>
        <cdr:cNvSpPr txBox="1"/>
      </cdr:nvSpPr>
      <cdr:spPr>
        <a:xfrm xmlns:a="http://schemas.openxmlformats.org/drawingml/2006/main">
          <a:off x="5897562" y="3175"/>
          <a:ext cx="2209800" cy="418465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pPr algn="ctr"/>
          <a:r>
            <a:rPr lang="en-US" sz="1600" b="1" dirty="0" smtClean="0"/>
            <a:t>Goal</a:t>
          </a:r>
        </a:p>
        <a:p xmlns:a="http://schemas.openxmlformats.org/drawingml/2006/main">
          <a:pPr>
            <a:buFont typeface="Arial" pitchFamily="34" charset="0"/>
            <a:buChar char="•"/>
          </a:pPr>
          <a:r>
            <a:rPr lang="en-US" sz="1600" dirty="0" smtClean="0"/>
            <a:t> John and Marsha want to buy a house.</a:t>
          </a:r>
        </a:p>
        <a:p xmlns:a="http://schemas.openxmlformats.org/drawingml/2006/main">
          <a:pPr>
            <a:buFont typeface="Arial" pitchFamily="34" charset="0"/>
            <a:buChar char="•"/>
          </a:pPr>
          <a:r>
            <a:rPr lang="en-US" sz="1600" dirty="0" smtClean="0"/>
            <a:t> They have calculated they need to save $500 a month towards buying a house – an increase of $100 to their fixed expenses.</a:t>
          </a:r>
        </a:p>
        <a:p xmlns:a="http://schemas.openxmlformats.org/drawingml/2006/main">
          <a:pPr>
            <a:buFont typeface="Arial" pitchFamily="34" charset="0"/>
            <a:buChar char="•"/>
          </a:pPr>
          <a:r>
            <a:rPr lang="en-US" sz="1600" dirty="0" smtClean="0"/>
            <a:t> They will need to reduce their variable expenses by $100</a:t>
          </a:r>
          <a:endParaRPr lang="en-US" sz="1600" dirty="0"/>
        </a:p>
      </cdr:txBody>
    </cdr:sp>
  </cdr:relSizeAnchor>
</c:userShapes>
</file>

<file path=ppt/drawings/drawing3.xml><?xml version="1.0" encoding="utf-8"?>
<c:userShapes xmlns:c="http://schemas.openxmlformats.org/drawingml/2006/chart">
  <cdr:relSizeAnchor xmlns:cdr="http://schemas.openxmlformats.org/drawingml/2006/chartDrawing">
    <cdr:from>
      <cdr:x>0.71698</cdr:x>
      <cdr:y>0.00076</cdr:y>
    </cdr:from>
    <cdr:to>
      <cdr:x>1</cdr:x>
      <cdr:y>1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5791200" y="3466"/>
          <a:ext cx="2286000" cy="4568534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pPr algn="ctr"/>
          <a:r>
            <a:rPr lang="en-US" sz="1600" b="1" dirty="0" smtClean="0"/>
            <a:t>Goal</a:t>
          </a:r>
        </a:p>
        <a:p xmlns:a="http://schemas.openxmlformats.org/drawingml/2006/main">
          <a:r>
            <a:rPr lang="en-US" sz="2400" dirty="0" smtClean="0"/>
            <a:t>Now </a:t>
          </a:r>
          <a:r>
            <a:rPr lang="en-US" sz="2400" dirty="0" smtClean="0"/>
            <a:t>John </a:t>
          </a:r>
          <a:r>
            <a:rPr lang="en-US" sz="2400" dirty="0" smtClean="0"/>
            <a:t> </a:t>
          </a:r>
          <a:br>
            <a:rPr lang="en-US" sz="2400" dirty="0" smtClean="0"/>
          </a:br>
          <a:r>
            <a:rPr lang="en-US" sz="2400" dirty="0" smtClean="0"/>
            <a:t> and   Marsha </a:t>
          </a:r>
          <a:r>
            <a:rPr lang="en-US" sz="2400" dirty="0" smtClean="0"/>
            <a:t>want to </a:t>
          </a:r>
          <a:r>
            <a:rPr lang="en-US" sz="2400" dirty="0" smtClean="0"/>
            <a:t>find </a:t>
          </a:r>
          <a:r>
            <a:rPr lang="en-US" sz="2400" dirty="0" smtClean="0"/>
            <a:t>out if they </a:t>
          </a:r>
          <a:r>
            <a:rPr lang="en-US" sz="2400" dirty="0" smtClean="0"/>
            <a:t>can </a:t>
          </a:r>
          <a:r>
            <a:rPr lang="en-US" sz="2400" dirty="0" smtClean="0"/>
            <a:t>afford </a:t>
          </a:r>
          <a:r>
            <a:rPr lang="en-US" sz="2400" dirty="0" smtClean="0"/>
            <a:t>the </a:t>
          </a:r>
          <a:r>
            <a:rPr lang="en-US" sz="2400" dirty="0" smtClean="0"/>
            <a:t/>
          </a:r>
          <a:br>
            <a:rPr lang="en-US" sz="2400" dirty="0" smtClean="0"/>
          </a:br>
          <a:r>
            <a:rPr lang="en-US" sz="2400" dirty="0" smtClean="0"/>
            <a:t>expenses </a:t>
          </a:r>
          <a:r>
            <a:rPr lang="en-US" sz="2400" dirty="0" smtClean="0"/>
            <a:t>of </a:t>
          </a:r>
          <a:br>
            <a:rPr lang="en-US" sz="2400" dirty="0" smtClean="0"/>
          </a:br>
          <a:r>
            <a:rPr lang="en-US" sz="2400" dirty="0" smtClean="0"/>
            <a:t>owning </a:t>
          </a:r>
          <a:r>
            <a:rPr lang="en-US" sz="2400" dirty="0" smtClean="0"/>
            <a:t>a home.</a:t>
          </a:r>
        </a:p>
        <a:p xmlns:a="http://schemas.openxmlformats.org/drawingml/2006/main">
          <a:endParaRPr lang="en-US" sz="1500" dirty="0"/>
        </a:p>
      </cdr:txBody>
    </cdr:sp>
  </cdr:relSizeAnchor>
</c:userShape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ounded Rectangle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0" name="Subtitle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ounded Rectangle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ound Single Corner Rectangle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ounded Rectangle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Title Placeholder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15667F10-2B06-48B3-8319-9D34506DC7D6}" type="datetimeFigureOut">
              <a:rPr lang="en-US" smtClean="0"/>
              <a:pPr/>
              <a:t>11/20/2012</a:t>
            </a:fld>
            <a:endParaRPr lang="en-US" dirty="0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A08F1596-8F58-4632-9458-D004936D45B8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Managing Your Money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Personal Finance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Monthly Loan Payment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Monthly loan payment (mortgage)</a:t>
            </a:r>
          </a:p>
          <a:p>
            <a:r>
              <a:rPr lang="en-US" dirty="0" smtClean="0"/>
              <a:t>Includes principal (amount borrowed) and interest (cost of borrowing)</a:t>
            </a:r>
          </a:p>
          <a:p>
            <a:r>
              <a:rPr lang="en-US" dirty="0" smtClean="0"/>
              <a:t>John and Marsha have saved $10,000 for a down payment</a:t>
            </a:r>
          </a:p>
          <a:p>
            <a:r>
              <a:rPr lang="en-US" dirty="0" smtClean="0"/>
              <a:t>The house costs $150,000</a:t>
            </a:r>
          </a:p>
          <a:p>
            <a:r>
              <a:rPr lang="en-US" dirty="0" smtClean="0"/>
              <a:t>Find the monthly loan payment for a loan of $140,000 at 6% from the table</a:t>
            </a:r>
          </a:p>
          <a:p>
            <a:r>
              <a:rPr lang="en-US" dirty="0" smtClean="0"/>
              <a:t>The monthly loan payment is $840.00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Can John and Marsha afford the house?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monthly loan payment is $90 more than the rent they are paying</a:t>
            </a:r>
          </a:p>
          <a:p>
            <a:r>
              <a:rPr lang="en-US" dirty="0" smtClean="0"/>
              <a:t>Their homeowners insurance and property taxes are $210, an increase of $195</a:t>
            </a:r>
          </a:p>
          <a:p>
            <a:r>
              <a:rPr lang="en-US" dirty="0" smtClean="0"/>
              <a:t>Their utilities will go up by $65</a:t>
            </a:r>
          </a:p>
          <a:p>
            <a:r>
              <a:rPr lang="en-US" dirty="0" smtClean="0"/>
              <a:t>They will go back to saving $400 (saving $100)</a:t>
            </a:r>
          </a:p>
          <a:p>
            <a:r>
              <a:rPr lang="en-US" dirty="0" smtClean="0"/>
              <a:t>They will save $250 on their state and federal taxes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Percent of Income spent on  mortgage, taxes and insurance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Rule of thumb is mortgage, taxes and insurance should be 28% or less of monthly gross income</a:t>
            </a:r>
          </a:p>
          <a:p>
            <a:r>
              <a:rPr lang="en-US" dirty="0" smtClean="0"/>
              <a:t>Marsha and John’s monthly gross income is $5,400</a:t>
            </a:r>
          </a:p>
          <a:p>
            <a:r>
              <a:rPr lang="en-US" dirty="0" smtClean="0"/>
              <a:t>25% of $5,400 is $1,512</a:t>
            </a:r>
          </a:p>
          <a:p>
            <a:r>
              <a:rPr lang="en-US" dirty="0" smtClean="0"/>
              <a:t>John and Marsha have monthly loan payment of $840 + taxes and insurance of $210 = $1,050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Disposable Income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disposable income?</a:t>
            </a:r>
          </a:p>
          <a:p>
            <a:pPr lvl="1"/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Disposable income </a:t>
            </a:r>
            <a:r>
              <a:rPr lang="en-US" dirty="0" smtClean="0"/>
              <a:t>is money you have left to spend or save after all required deductions have been taken out of your gross pay. (Taxes, Social </a:t>
            </a:r>
            <a:r>
              <a:rPr lang="en-US" dirty="0"/>
              <a:t>S</a:t>
            </a:r>
            <a:r>
              <a:rPr lang="en-US" dirty="0" smtClean="0"/>
              <a:t>ecurity, </a:t>
            </a:r>
            <a:r>
              <a:rPr lang="en-US" dirty="0"/>
              <a:t>M</a:t>
            </a:r>
            <a:r>
              <a:rPr lang="en-US" dirty="0" smtClean="0"/>
              <a:t>edicare, retirement plan contributions, etc.)</a:t>
            </a:r>
          </a:p>
          <a:p>
            <a:pPr lvl="1"/>
            <a:r>
              <a:rPr lang="en-US" dirty="0" smtClean="0"/>
              <a:t>Your disposable income is the amount of  your paycheck and is called </a:t>
            </a:r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net pay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Budget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 budget is a plan for spending your money</a:t>
            </a:r>
            <a:endParaRPr lang="en-US" dirty="0" smtClean="0"/>
          </a:p>
          <a:p>
            <a:r>
              <a:rPr lang="en-US" dirty="0" smtClean="0"/>
              <a:t>What are the three parts of a budget?</a:t>
            </a:r>
          </a:p>
          <a:p>
            <a:pPr lvl="1"/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Income, Expenses and Savings</a:t>
            </a:r>
          </a:p>
          <a:p>
            <a:pPr lvl="1"/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Income includes all money coming in</a:t>
            </a:r>
          </a:p>
          <a:p>
            <a:pPr lvl="1"/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Expenses consist of fixed and variable expenses</a:t>
            </a:r>
          </a:p>
          <a:p>
            <a:pPr lvl="2"/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Savings should be listed as a fixed expense</a:t>
            </a:r>
          </a:p>
          <a:p>
            <a:r>
              <a:rPr lang="en-US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</a:rPr>
              <a:t>A budget must have a timeframe</a:t>
            </a:r>
          </a:p>
          <a:p>
            <a:pPr>
              <a:buNone/>
            </a:pPr>
            <a:endParaRPr lang="en-US" b="1" dirty="0" smtClean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Expenses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are fixed and variable expenses?</a:t>
            </a:r>
          </a:p>
          <a:p>
            <a:pPr lvl="1"/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Fixed expenses </a:t>
            </a:r>
            <a:r>
              <a:rPr lang="en-US" dirty="0" smtClean="0"/>
              <a:t>are ones that are relatively constant each month, such as house payment, rent payment or car payment</a:t>
            </a:r>
          </a:p>
          <a:p>
            <a:pPr lvl="1"/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Variable expenses </a:t>
            </a:r>
            <a:r>
              <a:rPr lang="en-US" dirty="0" smtClean="0"/>
              <a:t>are ones that are likely to change or can be changed in the short term, such as groceries, entertainment, recreation and credit card purchases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Savings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does </a:t>
            </a:r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“Pay yourself first” </a:t>
            </a:r>
            <a:r>
              <a:rPr lang="en-US" dirty="0" smtClean="0"/>
              <a:t>mean?</a:t>
            </a:r>
          </a:p>
          <a:p>
            <a:pPr lvl="1"/>
            <a:r>
              <a:rPr lang="en-US" dirty="0" smtClean="0"/>
              <a:t>Pay yourself first means putting money aside into a savings account.  </a:t>
            </a:r>
          </a:p>
          <a:p>
            <a:pPr lvl="1"/>
            <a:r>
              <a:rPr lang="en-US" dirty="0" smtClean="0"/>
              <a:t>The money in a savings account may be used for emergencies or to invest for future income.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 Worth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What is </a:t>
            </a:r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net worth</a:t>
            </a:r>
            <a:r>
              <a:rPr lang="en-US" dirty="0" smtClean="0"/>
              <a:t>?</a:t>
            </a:r>
          </a:p>
          <a:p>
            <a:pPr lvl="1"/>
            <a:r>
              <a:rPr lang="en-US" dirty="0" smtClean="0"/>
              <a:t>Net worth (Statement of Financial Position) is a measure of wealth.  </a:t>
            </a:r>
          </a:p>
          <a:p>
            <a:pPr lvl="1"/>
            <a:r>
              <a:rPr lang="en-US" dirty="0" smtClean="0"/>
              <a:t>Assets – liabilities = Net Worth</a:t>
            </a:r>
          </a:p>
          <a:p>
            <a:pPr lvl="1"/>
            <a:r>
              <a:rPr lang="en-US" dirty="0" smtClean="0"/>
              <a:t>Statement of Financial Position</a:t>
            </a:r>
          </a:p>
          <a:p>
            <a:pPr lvl="2"/>
            <a:r>
              <a:rPr lang="en-US" dirty="0" smtClean="0"/>
              <a:t>Add current value of assets (cash or tangible items you own)</a:t>
            </a:r>
          </a:p>
          <a:p>
            <a:pPr lvl="2"/>
            <a:r>
              <a:rPr lang="en-US" dirty="0" smtClean="0"/>
              <a:t>Deduct any money you owe (debts)</a:t>
            </a:r>
          </a:p>
          <a:p>
            <a:pPr lvl="1"/>
            <a:r>
              <a:rPr lang="en-US" dirty="0" smtClean="0"/>
              <a:t>The difference is your Net Worth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John and Marsha’s Budget (Monthly Spending Plan)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914400" y="914400"/>
          <a:ext cx="7772400" cy="3505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John and Marsha’s Budget #2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503238" y="530225"/>
          <a:ext cx="8183562" cy="41878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John and Marsha’s Budget #3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533400" y="609600"/>
          <a:ext cx="8077200" cy="4572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ct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A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96</TotalTime>
  <Words>634</Words>
  <Application>Microsoft Office PowerPoint</Application>
  <PresentationFormat>On-screen Show (4:3)</PresentationFormat>
  <Paragraphs>75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Aspect</vt:lpstr>
      <vt:lpstr> Managing Your Money</vt:lpstr>
      <vt:lpstr>Disposable Income</vt:lpstr>
      <vt:lpstr>Budget</vt:lpstr>
      <vt:lpstr>Expenses</vt:lpstr>
      <vt:lpstr>Savings</vt:lpstr>
      <vt:lpstr>Net Worth</vt:lpstr>
      <vt:lpstr>John and Marsha’s Budget (Monthly Spending Plan)</vt:lpstr>
      <vt:lpstr>John and Marsha’s Budget #2</vt:lpstr>
      <vt:lpstr>John and Marsha’s Budget #3</vt:lpstr>
      <vt:lpstr>Monthly Loan Payment</vt:lpstr>
      <vt:lpstr>Can John and Marsha afford the house?</vt:lpstr>
      <vt:lpstr>Percent of Income spent on  mortgage, taxes and insurance</vt:lpstr>
    </vt:vector>
  </TitlesOfParts>
  <Company>NHBOE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Managing Your Money</dc:title>
  <dc:creator>NHBOE</dc:creator>
  <cp:lastModifiedBy>NHBOE</cp:lastModifiedBy>
  <cp:revision>14</cp:revision>
  <dcterms:created xsi:type="dcterms:W3CDTF">2012-10-25T18:10:43Z</dcterms:created>
  <dcterms:modified xsi:type="dcterms:W3CDTF">2012-11-20T12:35:47Z</dcterms:modified>
</cp:coreProperties>
</file>

<file path=docProps/thumbnail.jpeg>
</file>